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2" r:id="rId4"/>
    <p:sldId id="332" r:id="rId5"/>
    <p:sldId id="270" r:id="rId6"/>
    <p:sldId id="337" r:id="rId7"/>
    <p:sldId id="339" r:id="rId8"/>
    <p:sldId id="335" r:id="rId9"/>
    <p:sldId id="338" r:id="rId10"/>
    <p:sldId id="341" r:id="rId11"/>
    <p:sldId id="333" r:id="rId12"/>
    <p:sldId id="340" r:id="rId13"/>
    <p:sldId id="271" r:id="rId14"/>
    <p:sldId id="265" r:id="rId15"/>
    <p:sldId id="34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2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3D6E9-007F-4D4B-995E-94154EC20656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431508-2FB0-46B1-8588-F865CEB99E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154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F3590D-F848-4137-BBAC-C0A1524D0AB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8763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A02DE-094A-63BC-9738-4DCD427FD0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88954E-6407-8018-ABC2-F91D8E9117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44BAA0-D632-B5A8-3FB1-145343D14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AE326-10A3-9B34-774B-166CFEB96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14719-233D-2E48-3E4A-7E70C0B50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81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FB554-9D0A-39E9-738A-55F06D40D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D1AE12-C738-91E9-02F9-A14B351D1A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1954C-DCB4-C18B-5B73-B6E2DD2AB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52EE51-B987-F653-7163-442959FC9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25FE6-1AFB-56D5-6ABA-35B831917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407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B73A8E-B9ED-D0C7-FA2E-24E91EEFE7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A75243-EE76-0DCB-44C2-06C18B72BD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041F5-ACE7-84D8-3FCA-F84F548CF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5F485-73BF-5309-38F5-838966032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149FB-3526-993D-F103-042827605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503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41691-BD60-170F-3A67-169A01971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2FFD3-C753-3C5C-C0D0-8AA6FEEE3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582A4-FB39-D4B8-63A3-264D4C645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78ADD-DAF0-1746-2EB7-A7BEAD3D6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CE915-8ABE-BA7C-DD28-EDF5DDF5B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477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37E8C-AB10-953B-570B-4778C8296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BA5D40-DD48-490E-843D-A003D3145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29021-E52C-E3B9-9633-0BB69CFD7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A1FBE-DC69-8693-4783-C557CE5AF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3AD5A-1A90-85BC-7C7E-0AD45B5A3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334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8B58D-D2D9-B3DA-CBEF-630A636F2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CB328-5985-94D2-950D-33AB2ACE53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7E9A94-B1E8-802B-F4B0-22EC5E9355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9F812-B3DB-922B-9960-EE77FDC98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D4C77-77C9-9530-3F2E-8CD94933D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EB261-F471-576C-01EE-0DC4C601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184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C27F0-D281-2539-9D91-86A80E52B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B15686-1F7C-E6DB-CC8C-1E852F281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A6C6D0-D720-AC0D-A082-C52FB3E8E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992652-DF66-91F4-4F41-8CEF90B4E4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B0A556-F087-D311-79BD-88FEC0C523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5B26EA-5A42-F09F-20D3-60BEF26FF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600F63-1F99-DD39-C4D8-83B6E47B8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A09F90-9C55-5387-D54C-38BD44D06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75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58521-7B96-438A-6E34-2B19632BA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3A7741-5D9F-3A95-9803-9309DBBF6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8E38B6-69D2-D194-4B41-DB8D038EF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FBD449-E556-831C-4D3D-44BBBC8E9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30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23F130-2A31-59D7-D41C-1EF0FE14D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068AE2-F122-4123-B1ED-581E59855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B0C235-3F29-8460-11F7-1D5BB35B4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1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C40EF-CDC9-FB10-C49D-63D725A30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C395EA-7A42-9CC5-D6DB-F1D92E2CF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208573-572D-3F62-6B3C-9693C97DA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E01CA-2EC0-DF18-B4D0-78C0DD924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496EAC-CD4C-F53B-9DC3-132BFB9B7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59AC57-3FD8-984E-A610-F9465FB24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871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F5AAC-CC82-00C0-F556-247DB732B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29A8BE6-C126-1571-7A03-C231268F12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BA4E23-6ED7-2100-8E45-BED63E9289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C08CD0-376B-2ECD-C828-9BCBCB339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D24BA4-ACBA-12CD-4243-2F132095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A54A6D-CFA1-7536-49D3-3E7ED5704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643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DA56CC-7578-18D5-5F20-E906F18CB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4AF9-F2A1-BE4D-47B4-789C3F9943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819DD-FE96-49AF-8C61-0BE1699A3E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B57CF34-438D-4EED-B41B-C1AB82A395E4}" type="datetimeFigureOut">
              <a:rPr lang="en-US" smtClean="0"/>
              <a:t>27-Apr-25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00FFE-13D5-4160-9FF6-DC10F7E74A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38583-3022-F274-9C98-13B0DEEB33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C58A42-5191-4029-A107-87154833B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064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F0DF6FE7-D967-7926-42E8-237B182034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6689" y="4065625"/>
            <a:ext cx="3439886" cy="2037862"/>
          </a:xfrm>
        </p:spPr>
        <p:txBody>
          <a:bodyPr>
            <a:normAutofit/>
          </a:bodyPr>
          <a:lstStyle/>
          <a:p>
            <a:r>
              <a:rPr lang="en-US" b="1" u="sng" dirty="0"/>
              <a:t>Presented By</a:t>
            </a:r>
          </a:p>
          <a:p>
            <a:r>
              <a:rPr lang="en-US" dirty="0"/>
              <a:t>Mujibul Haque Tanim</a:t>
            </a:r>
          </a:p>
          <a:p>
            <a:r>
              <a:rPr lang="en-US" dirty="0"/>
              <a:t>ID: MC-243102</a:t>
            </a:r>
          </a:p>
        </p:txBody>
      </p:sp>
      <p:pic>
        <p:nvPicPr>
          <p:cNvPr id="1026" name="Picture 2" descr="IIUC">
            <a:extLst>
              <a:ext uri="{FF2B5EF4-FFF2-40B4-BE49-F238E27FC236}">
                <a16:creationId xmlns:a16="http://schemas.microsoft.com/office/drawing/2014/main" id="{0B5AB3F9-30C2-F896-3952-5514EBBB16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6689" y="909635"/>
            <a:ext cx="8818621" cy="1371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7480D7E4-D6CC-023D-E6F9-C382292120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538640"/>
            <a:ext cx="9144000" cy="890360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Lemon Leaf Disease Detection Using CNN &amp; </a:t>
            </a:r>
            <a:r>
              <a:rPr lang="en-US" sz="3200" dirty="0" err="1"/>
              <a:t>MobileNet</a:t>
            </a:r>
            <a:endParaRPr lang="en-US" sz="3200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5BF44BBD-713E-CB1B-6C24-83E20EE42321}"/>
              </a:ext>
            </a:extLst>
          </p:cNvPr>
          <p:cNvSpPr txBox="1">
            <a:spLocks/>
          </p:cNvSpPr>
          <p:nvPr/>
        </p:nvSpPr>
        <p:spPr>
          <a:xfrm>
            <a:off x="7065427" y="4065625"/>
            <a:ext cx="3439886" cy="20378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/>
              <a:t>Course Teacher</a:t>
            </a:r>
          </a:p>
          <a:p>
            <a:r>
              <a:rPr lang="en-US" dirty="0" err="1"/>
              <a:t>Mahadi</a:t>
            </a:r>
            <a:r>
              <a:rPr lang="en-US" dirty="0"/>
              <a:t> Hassan</a:t>
            </a:r>
          </a:p>
          <a:p>
            <a:r>
              <a:rPr lang="en-US" sz="1500" dirty="0"/>
              <a:t>Associate Professor,</a:t>
            </a:r>
          </a:p>
          <a:p>
            <a:r>
              <a:rPr lang="en-US" sz="1500" dirty="0"/>
              <a:t>Dept of Computer Science &amp; Engineering, IIUC.</a:t>
            </a:r>
          </a:p>
        </p:txBody>
      </p:sp>
    </p:spTree>
    <p:extLst>
      <p:ext uri="{BB962C8B-B14F-4D97-AF65-F5344CB8AC3E}">
        <p14:creationId xmlns:p14="http://schemas.microsoft.com/office/powerpoint/2010/main" val="1506399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7CFBB1-9947-4DE5-BE54-F9C348199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5125"/>
            <a:ext cx="11062607" cy="1325563"/>
          </a:xfrm>
        </p:spPr>
        <p:txBody>
          <a:bodyPr>
            <a:normAutofit/>
          </a:bodyPr>
          <a:lstStyle/>
          <a:p>
            <a:r>
              <a:rPr lang="en-US" sz="36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Classification Report </a:t>
            </a:r>
            <a:r>
              <a:rPr lang="en-US" sz="3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lang="en-US" sz="39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MobileNet</a:t>
            </a:r>
            <a:r>
              <a:rPr lang="en-US" sz="3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(Transfer Leaning)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48900D-6DF9-2345-25F6-E4DE063E0A15}"/>
              </a:ext>
            </a:extLst>
          </p:cNvPr>
          <p:cNvCxnSpPr/>
          <p:nvPr/>
        </p:nvCxnSpPr>
        <p:spPr>
          <a:xfrm>
            <a:off x="677334" y="1443948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64483A2B-8F21-34E9-D013-46BE0D81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9975" y="0"/>
            <a:ext cx="1312025" cy="365125"/>
          </a:xfrm>
          <a:ln>
            <a:noFill/>
          </a:ln>
        </p:spPr>
        <p:txBody>
          <a:bodyPr/>
          <a:lstStyle/>
          <a:p>
            <a:r>
              <a:rPr lang="en-US" sz="1600" dirty="0">
                <a:solidFill>
                  <a:schemeClr val="bg1"/>
                </a:solidFill>
              </a:rPr>
              <a:t>10/34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2B45B0-2E66-7924-378F-5D949A63C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181" y="1690688"/>
            <a:ext cx="7587638" cy="4648284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75A85A2C-1B17-F787-6D2C-094B91037AC1}"/>
              </a:ext>
            </a:extLst>
          </p:cNvPr>
          <p:cNvSpPr/>
          <p:nvPr/>
        </p:nvSpPr>
        <p:spPr>
          <a:xfrm>
            <a:off x="7943850" y="5241471"/>
            <a:ext cx="636814" cy="375558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30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7CFBB1-9947-4DE5-BE54-F9C348199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365125"/>
            <a:ext cx="11062607" cy="1325563"/>
          </a:xfrm>
        </p:spPr>
        <p:txBody>
          <a:bodyPr>
            <a:normAutofit/>
          </a:bodyPr>
          <a:lstStyle/>
          <a:p>
            <a:r>
              <a:rPr lang="en-US" sz="3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 Vs Loss Graph of </a:t>
            </a:r>
            <a:r>
              <a:rPr lang="en-US" sz="39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MobileNet</a:t>
            </a:r>
            <a:r>
              <a:rPr lang="en-US" sz="3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(Transfer Leaning)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48900D-6DF9-2345-25F6-E4DE063E0A15}"/>
              </a:ext>
            </a:extLst>
          </p:cNvPr>
          <p:cNvCxnSpPr/>
          <p:nvPr/>
        </p:nvCxnSpPr>
        <p:spPr>
          <a:xfrm>
            <a:off x="677334" y="1443948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64483A2B-8F21-34E9-D013-46BE0D81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9975" y="0"/>
            <a:ext cx="1312025" cy="365125"/>
          </a:xfrm>
          <a:ln>
            <a:noFill/>
          </a:ln>
        </p:spPr>
        <p:txBody>
          <a:bodyPr/>
          <a:lstStyle/>
          <a:p>
            <a:r>
              <a:rPr lang="en-US" sz="1600" dirty="0">
                <a:solidFill>
                  <a:schemeClr val="bg1"/>
                </a:solidFill>
              </a:rPr>
              <a:t>10/34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07B63DB-8EEC-192A-32A5-A5095318A1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6435" y="1760084"/>
            <a:ext cx="5495925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890D99-AAA0-8CFD-B7F5-E28FBA2964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841" y="1760084"/>
            <a:ext cx="5419725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1174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7CFBB1-9947-4DE5-BE54-F9C348199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393" y="53071"/>
            <a:ext cx="10515600" cy="1325563"/>
          </a:xfrm>
        </p:spPr>
        <p:txBody>
          <a:bodyPr>
            <a:normAutofit/>
          </a:bodyPr>
          <a:lstStyle/>
          <a:p>
            <a:r>
              <a:rPr lang="en-US" sz="3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  <a:r>
              <a:rPr lang="en-US" sz="3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</a:t>
            </a:r>
            <a:r>
              <a:rPr lang="en-US" sz="4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MobileNet</a:t>
            </a:r>
            <a:r>
              <a:rPr lang="en-US" sz="4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(Transfer Leaning)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48900D-6DF9-2345-25F6-E4DE063E0A15}"/>
              </a:ext>
            </a:extLst>
          </p:cNvPr>
          <p:cNvCxnSpPr/>
          <p:nvPr/>
        </p:nvCxnSpPr>
        <p:spPr>
          <a:xfrm>
            <a:off x="636512" y="1003077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64483A2B-8F21-34E9-D013-46BE0D81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9975" y="0"/>
            <a:ext cx="1312025" cy="365125"/>
          </a:xfrm>
          <a:ln>
            <a:noFill/>
          </a:ln>
        </p:spPr>
        <p:txBody>
          <a:bodyPr/>
          <a:lstStyle/>
          <a:p>
            <a:r>
              <a:rPr lang="en-US" sz="1600" dirty="0">
                <a:solidFill>
                  <a:schemeClr val="bg1"/>
                </a:solidFill>
              </a:rPr>
              <a:t>10/34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89931A8-130B-C93A-0D75-90D6AE4C13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1259" y="1264334"/>
            <a:ext cx="8569482" cy="5306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8625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5E74A-9610-1116-9BD7-9F58B4A15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488" y="0"/>
            <a:ext cx="10515600" cy="1325563"/>
          </a:xfrm>
        </p:spPr>
        <p:txBody>
          <a:bodyPr/>
          <a:lstStyle/>
          <a:p>
            <a:r>
              <a:rPr lang="en-US" dirty="0"/>
              <a:t>Comparative Analysis:</a:t>
            </a:r>
            <a:endParaRPr lang="en-GB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C95A2C-BD7B-4D00-B489-C0CA41B12C73}"/>
              </a:ext>
            </a:extLst>
          </p:cNvPr>
          <p:cNvCxnSpPr/>
          <p:nvPr/>
        </p:nvCxnSpPr>
        <p:spPr>
          <a:xfrm>
            <a:off x="500721" y="968540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512FCE9-9F77-EF96-4B40-B3FDD6D2C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0246" y="2775797"/>
            <a:ext cx="8251508" cy="329803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6EF7EF-67D4-4822-380B-D6344AE15F93}"/>
              </a:ext>
            </a:extLst>
          </p:cNvPr>
          <p:cNvSpPr txBox="1"/>
          <p:nvPr/>
        </p:nvSpPr>
        <p:spPr>
          <a:xfrm>
            <a:off x="725488" y="1143347"/>
            <a:ext cx="10515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/>
              <a:t>This section presents a direct comparison of the performance metrics achieved by our Custom Convolutional Neural Network (CNN) and the </a:t>
            </a:r>
            <a:r>
              <a:rPr lang="en-US" sz="2000" dirty="0" err="1"/>
              <a:t>MobileNet</a:t>
            </a:r>
            <a:r>
              <a:rPr lang="en-US" sz="2000" dirty="0"/>
              <a:t> architecture on the image classification task. The following table summarizes key results, highlighting the strengths and weaknesses of each model across various evaluation criteria.</a:t>
            </a:r>
          </a:p>
        </p:txBody>
      </p:sp>
    </p:spTree>
    <p:extLst>
      <p:ext uri="{BB962C8B-B14F-4D97-AF65-F5344CB8AC3E}">
        <p14:creationId xmlns:p14="http://schemas.microsoft.com/office/powerpoint/2010/main" val="640195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5E74A-9610-1116-9BD7-9F58B4A15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Future Work: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0A3F5-C2C0-3178-D607-0B15E9C26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u="sng" dirty="0"/>
              <a:t>Conclusion: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MobileNet</a:t>
            </a:r>
            <a:r>
              <a:rPr lang="en-US" dirty="0"/>
              <a:t> is the superior model for this task, offering a substantial improvement in accuracy.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Further investigation into the CNN's architecture or training process could improve its performance, but </a:t>
            </a:r>
            <a:r>
              <a:rPr lang="en-US" dirty="0" err="1"/>
              <a:t>MobileNet</a:t>
            </a:r>
            <a:r>
              <a:rPr lang="en-US" dirty="0"/>
              <a:t> provides a strong baseline.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efficiency of </a:t>
            </a:r>
            <a:r>
              <a:rPr lang="en-US" dirty="0" err="1"/>
              <a:t>MobileNet</a:t>
            </a:r>
            <a:r>
              <a:rPr lang="en-US" dirty="0"/>
              <a:t> also makes it a potentially better choice for deployment in real-world applications.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Future Work: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Try different CNN architectures or </a:t>
            </a:r>
            <a:r>
              <a:rPr lang="en-US" dirty="0" err="1"/>
              <a:t>MobileNet</a:t>
            </a:r>
            <a:r>
              <a:rPr lang="en-US" dirty="0"/>
              <a:t> versions.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Explore advanced techniques like transfer learning or </a:t>
            </a:r>
            <a:r>
              <a:rPr lang="en-US" dirty="0" err="1"/>
              <a:t>ensembling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Increase the dataset diversity.</a:t>
            </a:r>
          </a:p>
          <a:p>
            <a:endParaRPr lang="en-GB" b="0" i="0" dirty="0">
              <a:solidFill>
                <a:srgbClr val="111111"/>
              </a:solidFill>
              <a:effectLst/>
              <a:latin typeface="-apple-system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EA79CBA-2A7A-18B0-42C7-1C38287AAD4A}"/>
              </a:ext>
            </a:extLst>
          </p:cNvPr>
          <p:cNvCxnSpPr/>
          <p:nvPr/>
        </p:nvCxnSpPr>
        <p:spPr>
          <a:xfrm>
            <a:off x="500721" y="1295112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8092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C088588A-B880-F3D5-B4F4-26AD0D2F6C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1C092CB-00F2-156F-4150-9BA7ECAA7A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782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67427-2B54-113E-0300-3CABE51DE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182"/>
            <a:ext cx="10515600" cy="132556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B0A8CC3-8D66-3AF3-B518-858A67BCB0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379614"/>
            <a:ext cx="10515600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Background: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Agriculture is essential to global sustainability, but plant diseases threaten crop yields and quality.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Objective: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Harnessing the power of deep learning to accurately detect and classify lemon leaf diseases.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Focus: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Lemon Leaf Disease Dataset (LLDD), analyzed using CNN and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MobileNet</a:t>
            </a:r>
            <a:r>
              <a:rPr lang="en-US" altLang="en-US" sz="2400" dirty="0">
                <a:latin typeface="Arial" panose="020B0604020202020204" pitchFamily="34" charset="0"/>
              </a:rPr>
              <a:t> based models.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Impact: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Empowering farmers with AI-driven tools for disease prevention and sustainable farming practices.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4A81CFB-576F-2A68-ADB7-9361381C7F1D}"/>
              </a:ext>
            </a:extLst>
          </p:cNvPr>
          <p:cNvCxnSpPr/>
          <p:nvPr/>
        </p:nvCxnSpPr>
        <p:spPr>
          <a:xfrm>
            <a:off x="838200" y="1107334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744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5E74A-9610-1116-9BD7-9F58B4A15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459" y="308291"/>
            <a:ext cx="10515600" cy="536727"/>
          </a:xfrm>
        </p:spPr>
        <p:txBody>
          <a:bodyPr>
            <a:normAutofit fontScale="90000"/>
          </a:bodyPr>
          <a:lstStyle/>
          <a:p>
            <a:r>
              <a:rPr lang="en-US" dirty="0"/>
              <a:t>Literature Review:</a:t>
            </a:r>
            <a:endParaRPr lang="en-GB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7570BA4C-5519-0C8A-6A66-1F6780B7FC6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19656721"/>
              </p:ext>
            </p:extLst>
          </p:nvPr>
        </p:nvGraphicFramePr>
        <p:xfrm>
          <a:off x="547816" y="1217233"/>
          <a:ext cx="11135276" cy="5064112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530332">
                  <a:extLst>
                    <a:ext uri="{9D8B030D-6E8A-4147-A177-3AD203B41FA5}">
                      <a16:colId xmlns:a16="http://schemas.microsoft.com/office/drawing/2014/main" val="3090861279"/>
                    </a:ext>
                  </a:extLst>
                </a:gridCol>
                <a:gridCol w="2044752">
                  <a:extLst>
                    <a:ext uri="{9D8B030D-6E8A-4147-A177-3AD203B41FA5}">
                      <a16:colId xmlns:a16="http://schemas.microsoft.com/office/drawing/2014/main" val="1871183774"/>
                    </a:ext>
                  </a:extLst>
                </a:gridCol>
                <a:gridCol w="1922629">
                  <a:extLst>
                    <a:ext uri="{9D8B030D-6E8A-4147-A177-3AD203B41FA5}">
                      <a16:colId xmlns:a16="http://schemas.microsoft.com/office/drawing/2014/main" val="288563485"/>
                    </a:ext>
                  </a:extLst>
                </a:gridCol>
                <a:gridCol w="1508061">
                  <a:extLst>
                    <a:ext uri="{9D8B030D-6E8A-4147-A177-3AD203B41FA5}">
                      <a16:colId xmlns:a16="http://schemas.microsoft.com/office/drawing/2014/main" val="442560718"/>
                    </a:ext>
                  </a:extLst>
                </a:gridCol>
                <a:gridCol w="1992280">
                  <a:extLst>
                    <a:ext uri="{9D8B030D-6E8A-4147-A177-3AD203B41FA5}">
                      <a16:colId xmlns:a16="http://schemas.microsoft.com/office/drawing/2014/main" val="458232805"/>
                    </a:ext>
                  </a:extLst>
                </a:gridCol>
                <a:gridCol w="3137222">
                  <a:extLst>
                    <a:ext uri="{9D8B030D-6E8A-4147-A177-3AD203B41FA5}">
                      <a16:colId xmlns:a16="http://schemas.microsoft.com/office/drawing/2014/main" val="696552412"/>
                    </a:ext>
                  </a:extLst>
                </a:gridCol>
              </a:tblGrid>
              <a:tr h="55922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No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Name of the Papers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600" dirty="0"/>
                        <a:t>Authors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Publishers &amp;</a:t>
                      </a:r>
                    </a:p>
                    <a:p>
                      <a:pPr algn="ctr"/>
                      <a:r>
                        <a:rPr lang="en-US" sz="1600" dirty="0"/>
                        <a:t>Year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Methods &amp;</a:t>
                      </a:r>
                    </a:p>
                    <a:p>
                      <a:pPr algn="ctr"/>
                      <a:r>
                        <a:rPr lang="en-US" sz="1600" dirty="0"/>
                        <a:t>Dataset</a:t>
                      </a:r>
                      <a:endParaRPr lang="en-GB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Findings</a:t>
                      </a:r>
                      <a:endParaRPr lang="en-GB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2911820"/>
                  </a:ext>
                </a:extLst>
              </a:tr>
              <a:tr h="1450317">
                <a:tc>
                  <a:txBody>
                    <a:bodyPr/>
                    <a:lstStyle/>
                    <a:p>
                      <a:pPr algn="just"/>
                      <a:r>
                        <a:rPr lang="en-US" dirty="0"/>
                        <a:t>01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Lemon Leaf Disease Classification Using CNN-based Architectures with Transfer Learning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Md. </a:t>
                      </a:r>
                      <a:r>
                        <a:rPr lang="en-US" sz="1400" dirty="0" err="1"/>
                        <a:t>Aktaruzzaman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Pramanik</a:t>
                      </a:r>
                      <a:r>
                        <a:rPr lang="en-US" sz="1400" dirty="0"/>
                        <a:t>, Md. </a:t>
                      </a:r>
                      <a:r>
                        <a:rPr lang="en-US" sz="1400" dirty="0" err="1"/>
                        <a:t>Akib</a:t>
                      </a:r>
                      <a:r>
                        <a:rPr lang="en-US" sz="1400" dirty="0"/>
                        <a:t> </a:t>
                      </a:r>
                      <a:r>
                        <a:rPr lang="en-US" sz="1400" dirty="0" err="1"/>
                        <a:t>Zabed</a:t>
                      </a:r>
                      <a:r>
                        <a:rPr lang="en-US" sz="1400" dirty="0"/>
                        <a:t> Khan, Al Amin Biswas.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100" b="0" i="1" u="sng" dirty="0">
                          <a:solidFill>
                            <a:schemeClr val="accent1"/>
                          </a:solidFill>
                          <a:effectLst/>
                          <a:latin typeface="Arial" panose="020B0604020202020204" pitchFamily="34" charset="0"/>
                        </a:rPr>
                        <a:t>Journal:</a:t>
                      </a:r>
                      <a:r>
                        <a:rPr lang="en-GB" sz="1100" b="0" i="1" u="none" dirty="0">
                          <a:solidFill>
                            <a:schemeClr val="accent1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GB" sz="1100" b="0" i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IEE (conf)</a:t>
                      </a:r>
                    </a:p>
                    <a:p>
                      <a:pPr algn="just"/>
                      <a:endParaRPr lang="en-US" sz="1400" b="0" dirty="0"/>
                    </a:p>
                    <a:p>
                      <a:pPr algn="just"/>
                      <a:r>
                        <a:rPr lang="en-US" sz="1400" b="0" u="sng" dirty="0">
                          <a:solidFill>
                            <a:schemeClr val="accent1"/>
                          </a:solidFill>
                        </a:rPr>
                        <a:t>Year: </a:t>
                      </a:r>
                      <a:r>
                        <a:rPr lang="en-US" sz="1400" b="0" u="none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sz="1400" b="0" dirty="0"/>
                        <a:t>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DenseNet-201, ResNet-50, ResNet-152V2, and </a:t>
                      </a:r>
                      <a:r>
                        <a:rPr lang="en-US" sz="1200" dirty="0" err="1"/>
                        <a:t>Xception</a:t>
                      </a:r>
                      <a:endParaRPr lang="en-US" sz="1200" dirty="0"/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1200" dirty="0"/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u="sng" dirty="0">
                          <a:solidFill>
                            <a:schemeClr val="accent1"/>
                          </a:solidFill>
                        </a:rPr>
                        <a:t>Dataset:</a:t>
                      </a:r>
                      <a:r>
                        <a:rPr lang="en-GB" sz="1400" u="none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GB" sz="1400" b="0" dirty="0"/>
                        <a:t>Self-Made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400" u="sng" dirty="0">
                          <a:solidFill>
                            <a:schemeClr val="accent1"/>
                          </a:solidFill>
                        </a:rPr>
                        <a:t>Result:</a:t>
                      </a:r>
                      <a:r>
                        <a:rPr lang="en-GB" sz="1400" dirty="0"/>
                        <a:t> Highest Accuracy 94.34% accuracy </a:t>
                      </a:r>
                      <a:r>
                        <a:rPr lang="en-US" sz="1400" dirty="0"/>
                        <a:t>achieved with </a:t>
                      </a:r>
                      <a:r>
                        <a:rPr lang="en-US" sz="1400" dirty="0" err="1"/>
                        <a:t>Xception</a:t>
                      </a:r>
                      <a:r>
                        <a:rPr lang="en-US" sz="1400" dirty="0"/>
                        <a:t>.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1112899"/>
                  </a:ext>
                </a:extLst>
              </a:tr>
              <a:tr h="1298122">
                <a:tc>
                  <a:txBody>
                    <a:bodyPr/>
                    <a:lstStyle/>
                    <a:p>
                      <a:pPr algn="just"/>
                      <a:r>
                        <a:rPr lang="en-US" dirty="0"/>
                        <a:t>02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Automated Lemon Quality Detection using DenseNet121: A Deep Learning Approach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Pratham Kaushik, </a:t>
                      </a:r>
                      <a:r>
                        <a:rPr lang="en-US" sz="1400" b="0" i="0" u="non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Saniya Khurana</a:t>
                      </a:r>
                      <a:endParaRPr lang="en-GB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000" b="0" i="1" u="sng" dirty="0">
                          <a:solidFill>
                            <a:schemeClr val="accent1"/>
                          </a:solidFill>
                          <a:effectLst/>
                          <a:latin typeface="Arial" panose="020B0604020202020204" pitchFamily="34" charset="0"/>
                        </a:rPr>
                        <a:t>Journal:</a:t>
                      </a:r>
                      <a:r>
                        <a:rPr lang="en-GB" sz="1000" b="0" i="1" u="none" dirty="0">
                          <a:solidFill>
                            <a:schemeClr val="accent1"/>
                          </a:solidFill>
                          <a:effectLst/>
                          <a:latin typeface="Arial" panose="020B0604020202020204" pitchFamily="34" charset="0"/>
                        </a:rPr>
                        <a:t> </a:t>
                      </a:r>
                      <a:r>
                        <a:rPr lang="en-GB" sz="1000" b="0" i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IEE (conf)</a:t>
                      </a:r>
                    </a:p>
                    <a:p>
                      <a:pPr algn="just"/>
                      <a:endParaRPr lang="en-US" sz="1000" b="0" dirty="0"/>
                    </a:p>
                    <a:p>
                      <a:pPr algn="just"/>
                      <a:r>
                        <a:rPr lang="en-US" sz="1400" b="0" u="sng" dirty="0">
                          <a:solidFill>
                            <a:schemeClr val="accent1"/>
                          </a:solidFill>
                        </a:rPr>
                        <a:t>Year:</a:t>
                      </a:r>
                      <a:r>
                        <a:rPr lang="en-US" sz="1400" b="0" dirty="0"/>
                        <a:t> 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DenseNet121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b="0" dirty="0"/>
                    </a:p>
                    <a:p>
                      <a:pPr algn="just"/>
                      <a:r>
                        <a:rPr lang="en-GB" sz="1400" u="sng" dirty="0">
                          <a:solidFill>
                            <a:schemeClr val="accent1"/>
                          </a:solidFill>
                        </a:rPr>
                        <a:t>Dataset:</a:t>
                      </a:r>
                      <a:r>
                        <a:rPr lang="en-GB" sz="1400" u="none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GB" sz="1400" u="none" dirty="0">
                          <a:solidFill>
                            <a:schemeClr val="tx1"/>
                          </a:solidFill>
                        </a:rPr>
                        <a:t>Self Made. (not public)</a:t>
                      </a:r>
                      <a:endParaRPr lang="en-GB" sz="1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sng" dirty="0">
                          <a:solidFill>
                            <a:schemeClr val="accent1"/>
                          </a:solidFill>
                        </a:rPr>
                        <a:t>Result:</a:t>
                      </a:r>
                      <a:r>
                        <a:rPr lang="en-US" sz="1400" b="0" dirty="0"/>
                        <a:t> Highest Accuracy of 96% 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6647123"/>
                  </a:ext>
                </a:extLst>
              </a:tr>
              <a:tr h="1736553">
                <a:tc>
                  <a:txBody>
                    <a:bodyPr/>
                    <a:lstStyle/>
                    <a:p>
                      <a:pPr algn="just"/>
                      <a:r>
                        <a:rPr lang="en-US" dirty="0"/>
                        <a:t>03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Amalgamated convolutional long term network (CLTN) model for Lemon Citrus Canker Disease Multi-classification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Rishabh Sharma, </a:t>
                      </a:r>
                      <a:r>
                        <a:rPr lang="en-US" sz="1400" b="0" i="0" u="non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Vinay </a:t>
                      </a:r>
                      <a:r>
                        <a:rPr lang="en-US" sz="1400" b="0" i="0" u="non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Kukreja</a:t>
                      </a:r>
                      <a:endParaRPr lang="en-GB" sz="140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000" b="0" i="0" u="sng" dirty="0">
                          <a:solidFill>
                            <a:schemeClr val="accent1"/>
                          </a:solidFill>
                          <a:effectLst/>
                          <a:latin typeface="Arial" panose="020B0604020202020204" pitchFamily="34" charset="0"/>
                        </a:rPr>
                        <a:t>Publisher: </a:t>
                      </a:r>
                      <a:r>
                        <a:rPr lang="en-US" sz="1000" b="0" dirty="0"/>
                        <a:t>DASA (Conf)</a:t>
                      </a:r>
                      <a:endParaRPr lang="en-GB" sz="1000" b="0" i="1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algn="just"/>
                      <a:r>
                        <a:rPr lang="en-US" sz="1400" b="0" u="sng" dirty="0">
                          <a:solidFill>
                            <a:schemeClr val="accent1"/>
                          </a:solidFill>
                        </a:rPr>
                        <a:t>Year:</a:t>
                      </a:r>
                      <a:r>
                        <a:rPr lang="en-US" sz="1400" b="0" u="none" dirty="0">
                          <a:solidFill>
                            <a:schemeClr val="accent1"/>
                          </a:solidFill>
                        </a:rPr>
                        <a:t>  </a:t>
                      </a:r>
                      <a:r>
                        <a:rPr lang="en-US" sz="1400" b="0" dirty="0"/>
                        <a:t>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GB" sz="1400" dirty="0"/>
                        <a:t>Hybrid of (CNN + LSTM)</a:t>
                      </a:r>
                    </a:p>
                    <a:p>
                      <a:pPr algn="just"/>
                      <a:endParaRPr lang="en-GB" sz="1400" u="sng" dirty="0">
                        <a:solidFill>
                          <a:schemeClr val="accent1"/>
                        </a:solidFill>
                      </a:endParaRPr>
                    </a:p>
                    <a:p>
                      <a:pPr algn="just"/>
                      <a:r>
                        <a:rPr lang="en-GB" sz="1400" u="sng" dirty="0">
                          <a:solidFill>
                            <a:schemeClr val="accent1"/>
                          </a:solidFill>
                        </a:rPr>
                        <a:t>Dataset:</a:t>
                      </a:r>
                      <a:r>
                        <a:rPr lang="en-GB" sz="1400" u="none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GB" sz="1400" u="none" dirty="0">
                          <a:solidFill>
                            <a:schemeClr val="tx1"/>
                          </a:solidFill>
                        </a:rPr>
                        <a:t>Self-Made. (not public)</a:t>
                      </a:r>
                    </a:p>
                    <a:p>
                      <a:pPr algn="just"/>
                      <a:endParaRPr lang="en-GB" sz="1400" u="none" dirty="0">
                        <a:solidFill>
                          <a:schemeClr val="tx1"/>
                        </a:solidFill>
                      </a:endParaRPr>
                    </a:p>
                    <a:p>
                      <a:pPr algn="just"/>
                      <a:endParaRPr lang="en-GB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400" u="sng" dirty="0">
                          <a:solidFill>
                            <a:schemeClr val="accent1"/>
                          </a:solidFill>
                        </a:rPr>
                        <a:t>Result</a:t>
                      </a:r>
                      <a:r>
                        <a:rPr lang="en-US" sz="1400" u="none" dirty="0">
                          <a:solidFill>
                            <a:schemeClr val="accent1"/>
                          </a:solidFill>
                        </a:rPr>
                        <a:t>: </a:t>
                      </a:r>
                      <a:r>
                        <a:rPr lang="en-US" sz="1400" dirty="0"/>
                        <a:t>the model achieves remarkable binary classification accuracy of 94.2% and early-stage multi-classification accuracy of 98.43%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0566322"/>
                  </a:ext>
                </a:extLst>
              </a:tr>
            </a:tbl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EE5ACF3-B58C-A607-58CE-7955662838B9}"/>
              </a:ext>
            </a:extLst>
          </p:cNvPr>
          <p:cNvCxnSpPr/>
          <p:nvPr/>
        </p:nvCxnSpPr>
        <p:spPr>
          <a:xfrm>
            <a:off x="547816" y="842009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619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5E74A-9610-1116-9BD7-9F58B4A15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Methods:</a:t>
            </a:r>
            <a:endParaRPr lang="en-GB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C95A2C-BD7B-4D00-B489-C0CA41B12C73}"/>
              </a:ext>
            </a:extLst>
          </p:cNvPr>
          <p:cNvCxnSpPr/>
          <p:nvPr/>
        </p:nvCxnSpPr>
        <p:spPr>
          <a:xfrm>
            <a:off x="500721" y="1295112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" name="Content Placeholder 16" descr="A diagram of a data processing process">
            <a:extLst>
              <a:ext uri="{FF2B5EF4-FFF2-40B4-BE49-F238E27FC236}">
                <a16:creationId xmlns:a16="http://schemas.microsoft.com/office/drawing/2014/main" id="{C6A666E2-5716-AE5D-67E2-E6AE4F38D6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083" y="1979952"/>
            <a:ext cx="9715833" cy="4298384"/>
          </a:xfrm>
        </p:spPr>
      </p:pic>
    </p:spTree>
    <p:extLst>
      <p:ext uri="{BB962C8B-B14F-4D97-AF65-F5344CB8AC3E}">
        <p14:creationId xmlns:p14="http://schemas.microsoft.com/office/powerpoint/2010/main" val="4161206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5E74A-9610-1116-9BD7-9F58B4A15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Dataset:</a:t>
            </a:r>
            <a:endParaRPr lang="en-GB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1C95A2C-BD7B-4D00-B489-C0CA41B12C73}"/>
              </a:ext>
            </a:extLst>
          </p:cNvPr>
          <p:cNvCxnSpPr/>
          <p:nvPr/>
        </p:nvCxnSpPr>
        <p:spPr>
          <a:xfrm>
            <a:off x="500721" y="1295112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508B3598-AE50-6B1F-60E3-D199499DCF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3836603"/>
              </p:ext>
            </p:extLst>
          </p:nvPr>
        </p:nvGraphicFramePr>
        <p:xfrm>
          <a:off x="947058" y="1957428"/>
          <a:ext cx="10182340" cy="3682606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310492">
                  <a:extLst>
                    <a:ext uri="{9D8B030D-6E8A-4147-A177-3AD203B41FA5}">
                      <a16:colId xmlns:a16="http://schemas.microsoft.com/office/drawing/2014/main" val="62658597"/>
                    </a:ext>
                  </a:extLst>
                </a:gridCol>
                <a:gridCol w="3512112">
                  <a:extLst>
                    <a:ext uri="{9D8B030D-6E8A-4147-A177-3AD203B41FA5}">
                      <a16:colId xmlns:a16="http://schemas.microsoft.com/office/drawing/2014/main" val="840236570"/>
                    </a:ext>
                  </a:extLst>
                </a:gridCol>
                <a:gridCol w="4359736">
                  <a:extLst>
                    <a:ext uri="{9D8B030D-6E8A-4147-A177-3AD203B41FA5}">
                      <a16:colId xmlns:a16="http://schemas.microsoft.com/office/drawing/2014/main" val="2958556134"/>
                    </a:ext>
                  </a:extLst>
                </a:gridCol>
              </a:tblGrid>
              <a:tr h="725063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b="1" dirty="0"/>
                        <a:t>Name:</a:t>
                      </a:r>
                      <a:endParaRPr lang="en-GB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Lemon Leaf Disease Dataset (LLDD)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59524943"/>
                  </a:ext>
                </a:extLst>
              </a:tr>
              <a:tr h="725063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b="1" dirty="0"/>
                        <a:t>Categories:</a:t>
                      </a:r>
                      <a:endParaRPr lang="en-GB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b="1" dirty="0"/>
                        <a:t>Healthy</a:t>
                      </a:r>
                      <a:endParaRPr lang="en-GB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000" b="1" dirty="0"/>
                        <a:t>Diseased</a:t>
                      </a:r>
                      <a:endParaRPr lang="en-GB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9152040"/>
                  </a:ext>
                </a:extLst>
              </a:tr>
              <a:tr h="699082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2000" b="1" dirty="0"/>
                        <a:t>Images:</a:t>
                      </a:r>
                      <a:endParaRPr lang="en-GB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GB" sz="2000" b="1" dirty="0"/>
                        <a:t>Total: 1354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000" b="1" dirty="0"/>
                        <a:t>Format: JPG</a:t>
                      </a:r>
                      <a:endParaRPr lang="en-GB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0144659"/>
                  </a:ext>
                </a:extLst>
              </a:tr>
              <a:tr h="264560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GB" sz="2000" b="1" dirty="0"/>
                        <a:t>Types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endParaRPr lang="en-US" sz="18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['Bacterial Blight', 'Curl Virus', 'Healthy Leaf', 'Dry Leaf', 'Deficiency Leaf', 'Spider Mites', 'Anthracnose', 'Sooty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Mould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', 'Citrus Canker']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70588086"/>
                  </a:ext>
                </a:extLst>
              </a:tr>
              <a:tr h="36253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/>
                        <a:t>Source:</a:t>
                      </a:r>
                      <a:endParaRPr lang="en-GB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Kaggle</a:t>
                      </a:r>
                      <a:endParaRPr lang="en-GB" sz="2000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149090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7318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9F2C0-1C98-76AC-4272-704682F61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&amp; Techniques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D08438-AE27-21B5-2D90-1089AA1CBE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490477"/>
            <a:ext cx="5157787" cy="823912"/>
          </a:xfrm>
        </p:spPr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4CE642-FCB8-18F7-45CB-72BC9AB912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5376" y="1490477"/>
            <a:ext cx="5183188" cy="823912"/>
          </a:xfrm>
        </p:spPr>
        <p:txBody>
          <a:bodyPr/>
          <a:lstStyle/>
          <a:p>
            <a:r>
              <a:rPr lang="en-US" dirty="0"/>
              <a:t>Libraries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8307D3-587E-D2C6-01BD-1AC574502B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94398" y="2505075"/>
            <a:ext cx="5892801" cy="3684588"/>
          </a:xfrm>
        </p:spPr>
        <p:txBody>
          <a:bodyPr>
            <a:normAutofit/>
          </a:bodyPr>
          <a:lstStyle/>
          <a:p>
            <a:pPr marL="34290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endParaRPr lang="en-US" sz="2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Panda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Sklearn</a:t>
            </a:r>
            <a:endParaRPr lang="en-US" sz="2800" b="0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Keras</a:t>
            </a:r>
            <a:endParaRPr lang="en-US" sz="2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rtl="0" fontAlgn="base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Matplotlib, </a:t>
            </a:r>
            <a:r>
              <a:rPr lang="en-US" sz="2800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sns</a:t>
            </a:r>
            <a:endParaRPr lang="en-US" sz="28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7" name="Picture 6" descr="Python Transparent PNG | PNG Mart">
            <a:extLst>
              <a:ext uri="{FF2B5EF4-FFF2-40B4-BE49-F238E27FC236}">
                <a16:creationId xmlns:a16="http://schemas.microsoft.com/office/drawing/2014/main" id="{CB481053-6F1E-37BC-9F3B-948196873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191" y="2816040"/>
            <a:ext cx="1529713" cy="1032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Colab Logo by Matthew Elliott on Dribbble">
            <a:extLst>
              <a:ext uri="{FF2B5EF4-FFF2-40B4-BE49-F238E27FC236}">
                <a16:creationId xmlns:a16="http://schemas.microsoft.com/office/drawing/2014/main" id="{29FE0F16-379D-6345-A2D1-3806579AC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625" y="4712230"/>
            <a:ext cx="1107945" cy="830958"/>
          </a:xfrm>
          <a:prstGeom prst="rect">
            <a:avLst/>
          </a:prstGeom>
          <a:noFill/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FE84A40-E317-A3B8-4CF2-A4683BA8902F}"/>
              </a:ext>
            </a:extLst>
          </p:cNvPr>
          <p:cNvCxnSpPr/>
          <p:nvPr/>
        </p:nvCxnSpPr>
        <p:spPr>
          <a:xfrm>
            <a:off x="500721" y="1295112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3167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7CFBB1-9947-4DE5-BE54-F9C348199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9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Classfication</a:t>
            </a:r>
            <a:r>
              <a:rPr lang="en-US" sz="3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Report of CNN-Based Model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48900D-6DF9-2345-25F6-E4DE063E0A15}"/>
              </a:ext>
            </a:extLst>
          </p:cNvPr>
          <p:cNvCxnSpPr/>
          <p:nvPr/>
        </p:nvCxnSpPr>
        <p:spPr>
          <a:xfrm>
            <a:off x="677334" y="1378634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64483A2B-8F21-34E9-D013-46BE0D81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9975" y="0"/>
            <a:ext cx="1312025" cy="365125"/>
          </a:xfrm>
          <a:ln>
            <a:noFill/>
          </a:ln>
        </p:spPr>
        <p:txBody>
          <a:bodyPr/>
          <a:lstStyle/>
          <a:p>
            <a:r>
              <a:rPr lang="en-US" sz="1600" dirty="0">
                <a:solidFill>
                  <a:schemeClr val="bg1"/>
                </a:solidFill>
              </a:rPr>
              <a:t>10/34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04DB72-3160-D088-48D7-CFCA0673B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793" y="1903457"/>
            <a:ext cx="7093035" cy="4161652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7B71242-FEAE-8766-AC9B-B0D4773A343B}"/>
              </a:ext>
            </a:extLst>
          </p:cNvPr>
          <p:cNvSpPr/>
          <p:nvPr/>
        </p:nvSpPr>
        <p:spPr>
          <a:xfrm>
            <a:off x="7576457" y="5070021"/>
            <a:ext cx="522514" cy="269422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679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7CFBB1-9947-4DE5-BE54-F9C348199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Accuracy Vs Loss Graph (CNN-Based Model)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48900D-6DF9-2345-25F6-E4DE063E0A15}"/>
              </a:ext>
            </a:extLst>
          </p:cNvPr>
          <p:cNvCxnSpPr/>
          <p:nvPr/>
        </p:nvCxnSpPr>
        <p:spPr>
          <a:xfrm>
            <a:off x="677334" y="1378634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64483A2B-8F21-34E9-D013-46BE0D81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9975" y="0"/>
            <a:ext cx="1312025" cy="365125"/>
          </a:xfrm>
          <a:ln>
            <a:noFill/>
          </a:ln>
        </p:spPr>
        <p:txBody>
          <a:bodyPr/>
          <a:lstStyle/>
          <a:p>
            <a:r>
              <a:rPr lang="en-US" sz="1600" dirty="0">
                <a:solidFill>
                  <a:schemeClr val="bg1"/>
                </a:solidFill>
              </a:rPr>
              <a:t>10/34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3A1321F-105C-9DD2-76D4-A1478BF7B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3987" y="2211160"/>
            <a:ext cx="9344025" cy="356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1395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C7CFBB1-9947-4DE5-BE54-F9C348199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393" y="53071"/>
            <a:ext cx="10515600" cy="1325563"/>
          </a:xfrm>
        </p:spPr>
        <p:txBody>
          <a:bodyPr>
            <a:normAutofit/>
          </a:bodyPr>
          <a:lstStyle/>
          <a:p>
            <a:r>
              <a:rPr lang="en-US" sz="3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Predictions</a:t>
            </a:r>
            <a:r>
              <a:rPr lang="en-US" sz="3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CNN-Based Model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E48900D-6DF9-2345-25F6-E4DE063E0A15}"/>
              </a:ext>
            </a:extLst>
          </p:cNvPr>
          <p:cNvCxnSpPr/>
          <p:nvPr/>
        </p:nvCxnSpPr>
        <p:spPr>
          <a:xfrm>
            <a:off x="636512" y="1003077"/>
            <a:ext cx="884649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Slide Number Placeholder 7">
            <a:extLst>
              <a:ext uri="{FF2B5EF4-FFF2-40B4-BE49-F238E27FC236}">
                <a16:creationId xmlns:a16="http://schemas.microsoft.com/office/drawing/2014/main" id="{64483A2B-8F21-34E9-D013-46BE0D81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79975" y="0"/>
            <a:ext cx="1312025" cy="365125"/>
          </a:xfrm>
          <a:ln>
            <a:noFill/>
          </a:ln>
        </p:spPr>
        <p:txBody>
          <a:bodyPr/>
          <a:lstStyle/>
          <a:p>
            <a:r>
              <a:rPr lang="en-US" sz="1600" dirty="0">
                <a:solidFill>
                  <a:schemeClr val="bg1"/>
                </a:solidFill>
              </a:rPr>
              <a:t>10/34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0FC29C0-1E59-89E5-44CD-D9EB833B1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371" y="1315131"/>
            <a:ext cx="10251621" cy="5047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9817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</TotalTime>
  <Words>541</Words>
  <Application>Microsoft Office PowerPoint</Application>
  <PresentationFormat>Widescreen</PresentationFormat>
  <Paragraphs>103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-apple-system</vt:lpstr>
      <vt:lpstr>Aptos</vt:lpstr>
      <vt:lpstr>Aptos Display</vt:lpstr>
      <vt:lpstr>Arial</vt:lpstr>
      <vt:lpstr>Times New Roman</vt:lpstr>
      <vt:lpstr>Office Theme</vt:lpstr>
      <vt:lpstr>Lemon Leaf Disease Detection Using CNN &amp; MobileNet</vt:lpstr>
      <vt:lpstr>Introduction</vt:lpstr>
      <vt:lpstr>Literature Review:</vt:lpstr>
      <vt:lpstr>Proposed Methods:</vt:lpstr>
      <vt:lpstr>Dataset:</vt:lpstr>
      <vt:lpstr>Tools &amp; Techniques</vt:lpstr>
      <vt:lpstr>Classfication Report of CNN-Based Model</vt:lpstr>
      <vt:lpstr>Accuracy Vs Loss Graph (CNN-Based Model)</vt:lpstr>
      <vt:lpstr>Predictions of CNN-Based Model</vt:lpstr>
      <vt:lpstr>Classification Report of MobileNet (Transfer Leaning)</vt:lpstr>
      <vt:lpstr>Accuracy Vs Loss Graph of MobileNet (Transfer Leaning)</vt:lpstr>
      <vt:lpstr>Predictions of MobileNet (Transfer Leaning)</vt:lpstr>
      <vt:lpstr>Comparative Analysis:</vt:lpstr>
      <vt:lpstr>Conclusion &amp; Future Work: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Mujeeb Ul Haque</dc:creator>
  <cp:lastModifiedBy>Mujeeb Ul Haque</cp:lastModifiedBy>
  <cp:revision>4</cp:revision>
  <dcterms:created xsi:type="dcterms:W3CDTF">2025-04-24T09:57:53Z</dcterms:created>
  <dcterms:modified xsi:type="dcterms:W3CDTF">2025-04-27T18:47:23Z</dcterms:modified>
</cp:coreProperties>
</file>

<file path=docProps/thumbnail.jpeg>
</file>